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282" r:id="rId4"/>
    <p:sldId id="271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81" r:id="rId13"/>
    <p:sldId id="278" r:id="rId14"/>
    <p:sldId id="279" r:id="rId15"/>
    <p:sldId id="280" r:id="rId16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5274" autoAdjust="0"/>
  </p:normalViewPr>
  <p:slideViewPr>
    <p:cSldViewPr>
      <p:cViewPr varScale="1">
        <p:scale>
          <a:sx n="94" d="100"/>
          <a:sy n="94" d="100"/>
        </p:scale>
        <p:origin x="84" y="33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9/17/2018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9/17/2018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34" y="685800"/>
            <a:ext cx="7998916" cy="2971801"/>
          </a:xfrm>
        </p:spPr>
        <p:txBody>
          <a:bodyPr anchor="b">
            <a:normAutofit/>
          </a:bodyPr>
          <a:lstStyle>
            <a:lvl1pPr algn="l">
              <a:defRPr sz="4799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34" y="3843868"/>
            <a:ext cx="6399133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0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5869" y="8467"/>
            <a:ext cx="3809008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6580" y="91546"/>
            <a:ext cx="607907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3941" y="228600"/>
            <a:ext cx="495171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3927" y="32279"/>
            <a:ext cx="4851725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3383" y="609602"/>
            <a:ext cx="4342268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1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621" y="533400"/>
            <a:ext cx="10815995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164" y="3843867"/>
            <a:ext cx="8302047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7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anchor="ctr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114800"/>
            <a:ext cx="8533765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755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4" y="685800"/>
            <a:ext cx="9141620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5835" y="3429000"/>
            <a:ext cx="853217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301068"/>
            <a:ext cx="8532178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793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3429000"/>
            <a:ext cx="8532178" cy="1697400"/>
          </a:xfrm>
        </p:spPr>
        <p:txBody>
          <a:bodyPr anchor="b">
            <a:normAutofit/>
          </a:bodyPr>
          <a:lstStyle>
            <a:lvl1pPr algn="l">
              <a:defRPr sz="31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3" y="5132981"/>
            <a:ext cx="85337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985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116" y="685800"/>
            <a:ext cx="9141619" cy="2743200"/>
          </a:xfrm>
        </p:spPr>
        <p:txBody>
          <a:bodyPr anchor="ctr">
            <a:normAutofit/>
          </a:bodyPr>
          <a:lstStyle>
            <a:lvl1pPr algn="l">
              <a:defRPr sz="3199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5" y="3928534"/>
            <a:ext cx="8532178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978400"/>
            <a:ext cx="8532178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674" y="812222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2734" y="276860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209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5" y="685800"/>
            <a:ext cx="10055781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034" y="3928534"/>
            <a:ext cx="853217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399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4766733"/>
            <a:ext cx="8532178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50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4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950" y="685800"/>
            <a:ext cx="2056864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1" y="685800"/>
            <a:ext cx="7821163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1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3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34" y="2006600"/>
            <a:ext cx="8532178" cy="2281600"/>
          </a:xfrm>
        </p:spPr>
        <p:txBody>
          <a:bodyPr anchor="b">
            <a:normAutofit/>
          </a:bodyPr>
          <a:lstStyle>
            <a:lvl1pPr algn="l">
              <a:defRPr sz="3599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5" y="4495800"/>
            <a:ext cx="8532178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bg2">
                    <a:lumMod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1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033" y="685801"/>
            <a:ext cx="4936369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6621" y="685801"/>
            <a:ext cx="4933194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3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827" y="685800"/>
            <a:ext cx="4648576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033" y="1270529"/>
            <a:ext cx="4936369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7483" y="685800"/>
            <a:ext cx="4663919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5033" y="1262062"/>
            <a:ext cx="4927904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5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4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167" y="685800"/>
            <a:ext cx="3656648" cy="1371600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34" y="685800"/>
            <a:ext cx="5942053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3167" y="2209800"/>
            <a:ext cx="3656648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06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1582" y="1447800"/>
            <a:ext cx="6018232" cy="1143000"/>
          </a:xfrm>
        </p:spPr>
        <p:txBody>
          <a:bodyPr anchor="b">
            <a:normAutofit/>
          </a:bodyPr>
          <a:lstStyle>
            <a:lvl1pPr algn="l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8754" y="914400"/>
            <a:ext cx="3280120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1582" y="2777067"/>
            <a:ext cx="6019820" cy="2048933"/>
          </a:xfrm>
        </p:spPr>
        <p:txBody>
          <a:bodyPr anchor="t">
            <a:normAutofit/>
          </a:bodyPr>
          <a:lstStyle>
            <a:lvl1pPr marL="0" indent="0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 smtClean="0"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15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4572" y="2963334"/>
            <a:ext cx="2981081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34" y="4487333"/>
            <a:ext cx="8532178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34" y="685801"/>
            <a:ext cx="8532178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1833" y="6172201"/>
            <a:ext cx="159978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F33987-6305-4E2A-BF18-EF013ECE927B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034" y="6172201"/>
            <a:ext cx="754183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0502" y="5578476"/>
            <a:ext cx="1141948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199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36C87F6-986D-49E6-AF40-1B3A1EE806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21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9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BLUE TAHITI Maximizer integration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Monetize Your B2B Data Directly Within The </a:t>
            </a:r>
            <a:r>
              <a:rPr lang="en-GB" dirty="0" err="1">
                <a:solidFill>
                  <a:schemeClr val="tx1"/>
                </a:solidFill>
              </a:rPr>
              <a:t>Maximizer</a:t>
            </a:r>
            <a:r>
              <a:rPr lang="en-GB" dirty="0">
                <a:solidFill>
                  <a:schemeClr val="tx1"/>
                </a:solidFill>
              </a:rPr>
              <a:t> Eco-system.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875" y="2276872"/>
            <a:ext cx="17430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893" y="332656"/>
            <a:ext cx="92170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BLUE TAHITI Batch Clean and Enhance 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clean batches of </a:t>
            </a:r>
            <a:r>
              <a:rPr lang="en-GB" kern="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Maximizer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records immediately or regularly.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51" y="1268760"/>
            <a:ext cx="6226565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6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Curved Left 14"/>
          <p:cNvSpPr/>
          <p:nvPr/>
        </p:nvSpPr>
        <p:spPr>
          <a:xfrm>
            <a:off x="6363972" y="2022597"/>
            <a:ext cx="492241" cy="97119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 dirty="0">
              <a:solidFill>
                <a:schemeClr val="tx1"/>
              </a:solidFill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3738833" y="5127872"/>
            <a:ext cx="1255873" cy="817471"/>
          </a:xfrm>
          <a:prstGeom prst="flowChartMagneticDis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07" y="2584020"/>
            <a:ext cx="2542513" cy="1799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65" y="408527"/>
            <a:ext cx="572269" cy="5722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76860" y="182911"/>
            <a:ext cx="1854694" cy="7384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1. Users need more targeted prospects for their campaign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9261" y="6092375"/>
            <a:ext cx="1175016" cy="3076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Your B2B list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30775" y="4884189"/>
            <a:ext cx="1263158" cy="166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Company</a:t>
            </a:r>
          </a:p>
          <a:p>
            <a:r>
              <a:rPr lang="en-GB" sz="1200" dirty="0"/>
              <a:t>Address</a:t>
            </a:r>
          </a:p>
          <a:p>
            <a:r>
              <a:rPr lang="en-GB" sz="1200" dirty="0"/>
              <a:t>Phone</a:t>
            </a:r>
          </a:p>
          <a:p>
            <a:r>
              <a:rPr lang="en-GB" sz="1200" dirty="0"/>
              <a:t>Email</a:t>
            </a:r>
          </a:p>
          <a:p>
            <a:r>
              <a:rPr lang="en-GB" sz="1200" dirty="0"/>
              <a:t>SIC</a:t>
            </a:r>
          </a:p>
          <a:p>
            <a:r>
              <a:rPr lang="en-GB" sz="1200" dirty="0"/>
              <a:t>Employees</a:t>
            </a:r>
          </a:p>
          <a:p>
            <a:r>
              <a:rPr lang="en-GB" sz="1200" dirty="0"/>
              <a:t>Sales Revenue</a:t>
            </a:r>
          </a:p>
          <a:p>
            <a:endParaRPr lang="en-GB" sz="1799" dirty="0"/>
          </a:p>
        </p:txBody>
      </p:sp>
      <p:sp>
        <p:nvSpPr>
          <p:cNvPr id="16" name="TextBox 15"/>
          <p:cNvSpPr txBox="1"/>
          <p:nvPr/>
        </p:nvSpPr>
        <p:spPr>
          <a:xfrm>
            <a:off x="6926533" y="2202572"/>
            <a:ext cx="1751947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2. User sets criteria</a:t>
            </a:r>
          </a:p>
          <a:p>
            <a:r>
              <a:rPr lang="en-GB" sz="1400" dirty="0"/>
              <a:t>e.g. SIC</a:t>
            </a:r>
          </a:p>
        </p:txBody>
      </p:sp>
      <p:sp>
        <p:nvSpPr>
          <p:cNvPr id="17" name="Arrow: Curved Left 16"/>
          <p:cNvSpPr/>
          <p:nvPr/>
        </p:nvSpPr>
        <p:spPr>
          <a:xfrm>
            <a:off x="6224462" y="3938821"/>
            <a:ext cx="526272" cy="13800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9589" y="4367295"/>
            <a:ext cx="1679830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3. Plug-in queries </a:t>
            </a:r>
          </a:p>
          <a:p>
            <a:r>
              <a:rPr lang="en-GB" sz="1400" dirty="0"/>
              <a:t>your list</a:t>
            </a:r>
          </a:p>
        </p:txBody>
      </p:sp>
      <p:sp>
        <p:nvSpPr>
          <p:cNvPr id="21" name="Arrow: Curved Left 20"/>
          <p:cNvSpPr/>
          <p:nvPr/>
        </p:nvSpPr>
        <p:spPr>
          <a:xfrm rot="10800000">
            <a:off x="767625" y="1098180"/>
            <a:ext cx="2617135" cy="4695390"/>
          </a:xfrm>
          <a:prstGeom prst="curvedLeftArrow">
            <a:avLst>
              <a:gd name="adj1" fmla="val 23375"/>
              <a:gd name="adj2" fmla="val 50000"/>
              <a:gd name="adj3" fmla="val 28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5445" y="3222356"/>
            <a:ext cx="1984322" cy="7384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4. Hot new </a:t>
            </a:r>
          </a:p>
          <a:p>
            <a:r>
              <a:rPr lang="en-GB" sz="1400" dirty="0"/>
              <a:t>prospects instantly</a:t>
            </a:r>
          </a:p>
          <a:p>
            <a:r>
              <a:rPr lang="en-GB" sz="1400" dirty="0"/>
              <a:t>appear in </a:t>
            </a:r>
            <a:r>
              <a:rPr lang="en-GB" sz="1400" dirty="0" err="1"/>
              <a:t>Maximizer</a:t>
            </a:r>
            <a:endParaRPr lang="en-GB" sz="1400" dirty="0"/>
          </a:p>
        </p:txBody>
      </p:sp>
      <p:sp>
        <p:nvSpPr>
          <p:cNvPr id="23" name="Arrow: Curved Left 22"/>
          <p:cNvSpPr/>
          <p:nvPr/>
        </p:nvSpPr>
        <p:spPr>
          <a:xfrm>
            <a:off x="7677237" y="1046261"/>
            <a:ext cx="2979817" cy="5046114"/>
          </a:xfrm>
          <a:prstGeom prst="curvedLeftArrow">
            <a:avLst>
              <a:gd name="adj1" fmla="val 12411"/>
              <a:gd name="adj2" fmla="val 34179"/>
              <a:gd name="adj3" fmla="val 25000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9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52922" y="3402168"/>
            <a:ext cx="2054836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5. Locked-in revenue </a:t>
            </a:r>
          </a:p>
          <a:p>
            <a:r>
              <a:rPr lang="en-GB" sz="1400" dirty="0"/>
              <a:t>stream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82373" y="3165859"/>
            <a:ext cx="1038796" cy="52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Blue Tahiti</a:t>
            </a:r>
          </a:p>
          <a:p>
            <a:r>
              <a:rPr lang="en-GB" sz="1400" dirty="0"/>
              <a:t>Plug-in</a:t>
            </a:r>
          </a:p>
        </p:txBody>
      </p:sp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182D2DD4-A9E4-4457-9D5B-DDB9D88FB0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576" y="952013"/>
            <a:ext cx="2730640" cy="6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3852" y="332656"/>
            <a:ext cx="943304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BLUE TAHITI Batch Prospects 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Add new prospects in bulk either immediately or on a regular schedule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04" y="1988840"/>
            <a:ext cx="5732145" cy="2101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88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7908" y="188640"/>
            <a:ext cx="8424936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BLUE TAHITI Batch Prospects 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Add new prospects in bulk either immediately or on a regular schedule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988" y="1412776"/>
            <a:ext cx="684076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42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7908" y="260648"/>
            <a:ext cx="8568952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BLUE TAHITI Batch Prospects 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Add new prospects in bulk either immediately or on a regular schedule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08" y="1268760"/>
            <a:ext cx="676875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63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13A6-D5BE-4D05-99B8-0C87DA5A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 to the data owner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46203-31D4-4E70-BCD5-4ECCD6EA2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New channel for monetizing data assets</a:t>
            </a:r>
          </a:p>
          <a:p>
            <a:r>
              <a:rPr lang="en-GB" dirty="0">
                <a:solidFill>
                  <a:schemeClr val="tx1"/>
                </a:solidFill>
              </a:rPr>
              <a:t>Win new business with a compelling offering that takes away the pain organizations face with legislative compliance</a:t>
            </a:r>
          </a:p>
          <a:p>
            <a:r>
              <a:rPr lang="en-GB" dirty="0">
                <a:solidFill>
                  <a:schemeClr val="tx1"/>
                </a:solidFill>
              </a:rPr>
              <a:t>Powerful client lock-in and renewal incentive</a:t>
            </a:r>
          </a:p>
          <a:p>
            <a:r>
              <a:rPr lang="en-GB" dirty="0">
                <a:solidFill>
                  <a:schemeClr val="tx1"/>
                </a:solidFill>
              </a:rPr>
              <a:t>Full control and reporting on data usage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57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for the end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1-Click update &amp; enhance of leads/accounts with accurate channel, demographic &amp; suppression info</a:t>
            </a:r>
          </a:p>
          <a:p>
            <a:r>
              <a:rPr lang="en-US" dirty="0">
                <a:solidFill>
                  <a:schemeClr val="tx1"/>
                </a:solidFill>
              </a:rPr>
              <a:t>Quick search &amp;1-Click import of new prospects as accounts or leads</a:t>
            </a:r>
          </a:p>
          <a:p>
            <a:r>
              <a:rPr lang="en-US" dirty="0">
                <a:solidFill>
                  <a:schemeClr val="tx1"/>
                </a:solidFill>
              </a:rPr>
              <a:t>Scheduled bulk clean &amp; enhance of accounts/leads</a:t>
            </a:r>
          </a:p>
          <a:p>
            <a:r>
              <a:rPr lang="en-US" dirty="0">
                <a:solidFill>
                  <a:schemeClr val="tx1"/>
                </a:solidFill>
              </a:rPr>
              <a:t>Scheduled bulk import of new prospects as accounts or leads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9796" y="404664"/>
            <a:ext cx="1051316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BLUE TAHITI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enhance basic records with new contacts, demographics and channel information, improving usability, targeting, compliance and more with a click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A87F54-19E7-4368-82C0-B2C82D87B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876" y="1357857"/>
            <a:ext cx="9649072" cy="509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2044" y="404664"/>
            <a:ext cx="6092825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BLUE TAHITI searches for the account on the universe &amp; shows possible matches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DD45D7-8E63-4528-9AC8-57FBABD47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72" y="4941051"/>
            <a:ext cx="6598468" cy="1511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487E00-5B6D-4B4A-8853-B9974AA3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1085365"/>
            <a:ext cx="6192688" cy="45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3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82044" y="404664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 err="1"/>
              <a:t>Maximizer</a:t>
            </a:r>
            <a:r>
              <a:rPr lang="en-GB" dirty="0"/>
              <a:t> record is updated with demographic and channel info, and new contacts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070076" y="5085184"/>
            <a:ext cx="5731510" cy="62103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18BAFD8-C35E-47D9-8DE2-E4BFC939F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076" y="1050995"/>
            <a:ext cx="6670476" cy="366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876" y="472377"/>
            <a:ext cx="9145016" cy="36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BLUE TAHITI for Prospects 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search for and add new prospects with a click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7CBD06-2BC5-4F7C-B247-9790F947D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687" y="1385887"/>
            <a:ext cx="85534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5820" y="188640"/>
            <a:ext cx="1044116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User specifies the search criteria and selects from the results the record to add to </a:t>
            </a:r>
            <a:r>
              <a:rPr lang="en-GB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Maximizer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Once the account is added then new contacts may also be added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B79ADB-349A-49E5-B7E8-C73DE2B48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09" y="897557"/>
            <a:ext cx="6984776" cy="4170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D2A5D0-B5B5-4716-B69D-F6C1F1149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28" y="5056151"/>
            <a:ext cx="8038628" cy="16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876" y="332656"/>
            <a:ext cx="914501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b="1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BLUE TAHITI Batch Clean and Enhance 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– clean batches of </a:t>
            </a:r>
            <a:r>
              <a:rPr lang="en-GB" kern="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Maximizer</a:t>
            </a:r>
            <a:r>
              <a:rPr lang="en-GB" kern="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records immediately or regularly</a:t>
            </a:r>
            <a:r>
              <a:rPr lang="en-GB" kern="0" dirty="0">
                <a:solidFill>
                  <a:schemeClr val="tx1">
                    <a:lumMod val="7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51" y="1124744"/>
            <a:ext cx="5718175" cy="1978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487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07AB78-8AA3-48FB-9A6F-F33600BC4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340</Words>
  <Application>Microsoft Office PowerPoint</Application>
  <PresentationFormat>Custom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Century Gothic</vt:lpstr>
      <vt:lpstr>Times New Roman</vt:lpstr>
      <vt:lpstr>Wingdings 3</vt:lpstr>
      <vt:lpstr>Slice</vt:lpstr>
      <vt:lpstr>BLUE TAHITI Maximizer integration</vt:lpstr>
      <vt:lpstr>Benefits to the data owner</vt:lpstr>
      <vt:lpstr>Key features for the end user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2017-03-15T13:39:28Z</dcterms:created>
  <dcterms:modified xsi:type="dcterms:W3CDTF">2018-09-17T09:20:19Z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